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9"/>
  </p:notesMasterIdLst>
  <p:sldIdLst>
    <p:sldId id="256" r:id="rId3"/>
    <p:sldId id="270" r:id="rId4"/>
    <p:sldId id="283" r:id="rId5"/>
    <p:sldId id="284" r:id="rId6"/>
    <p:sldId id="285" r:id="rId7"/>
    <p:sldId id="286" r:id="rId8"/>
    <p:sldId id="287" r:id="rId9"/>
    <p:sldId id="290" r:id="rId10"/>
    <p:sldId id="288" r:id="rId11"/>
    <p:sldId id="289" r:id="rId12"/>
    <p:sldId id="267" r:id="rId13"/>
    <p:sldId id="279" r:id="rId14"/>
    <p:sldId id="266" r:id="rId15"/>
    <p:sldId id="282" r:id="rId16"/>
    <p:sldId id="280" r:id="rId17"/>
    <p:sldId id="291" r:id="rId18"/>
    <p:sldId id="275" r:id="rId19"/>
    <p:sldId id="276" r:id="rId20"/>
    <p:sldId id="265" r:id="rId21"/>
    <p:sldId id="262" r:id="rId22"/>
    <p:sldId id="271" r:id="rId23"/>
    <p:sldId id="264" r:id="rId24"/>
    <p:sldId id="292" r:id="rId25"/>
    <p:sldId id="293" r:id="rId26"/>
    <p:sldId id="261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82" d="100"/>
          <a:sy n="82" d="100"/>
        </p:scale>
        <p:origin x="691" y="96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6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5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15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6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5.png"/><Relationship Id="rId5" Type="http://schemas.openxmlformats.org/officeDocument/2006/relationships/image" Target="../media/image16.png"/><Relationship Id="rId10" Type="http://schemas.openxmlformats.org/officeDocument/2006/relationships/image" Target="../media/image24.svg"/><Relationship Id="rId4" Type="http://schemas.openxmlformats.org/officeDocument/2006/relationships/image" Target="../media/image15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09-01-2025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chart" Target="../charts/chart8.xml"/><Relationship Id="rId9" Type="http://schemas.microsoft.com/office/2007/relationships/diagramDrawing" Target="../diagrams/drawin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45807" y="1199301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002274" y="3872915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 err="1"/>
              <a:t>Dr.</a:t>
            </a:r>
            <a:r>
              <a:rPr lang="en-GB" dirty="0"/>
              <a:t>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Socio-Economic and Governance Conflicts:</a:t>
            </a:r>
          </a:p>
          <a:p>
            <a:endParaRPr lang="en-US" sz="24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2431934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78604" y="2874967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191071" y="5838497"/>
            <a:ext cx="330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Figure xx: </a:t>
            </a:r>
            <a:r>
              <a:rPr lang="en-GB" dirty="0"/>
              <a:t>Wind pro report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8927863" y="4633793"/>
            <a:ext cx="3442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Figure xx: </a:t>
            </a:r>
            <a:r>
              <a:rPr lang="en-GB" dirty="0"/>
              <a:t>Wind pro report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/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Parameter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Gross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5799474" y="5932647"/>
            <a:ext cx="6392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xx: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data from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Calculation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3 per kwh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70 million (Euro 0.791 million)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0.75 million/year = (Euro 0.105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10 years 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249107" y="3581400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4721289" y="5812582"/>
            <a:ext cx="3293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1.29 Million/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253732" y="5766970"/>
            <a:ext cx="4356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0.25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141623" y="3253344"/>
            <a:ext cx="2904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317226" y="5850493"/>
            <a:ext cx="389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Debt service Vs years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0.4 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17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371586" y="5862168"/>
            <a:ext cx="389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Taxes Vs years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10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12. Results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Value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875194" y="5288129"/>
            <a:ext cx="4492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xx: Financial result of wind farm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657960" y="1430976"/>
            <a:ext cx="5846880" cy="4652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40" y="1717032"/>
            <a:ext cx="5098518" cy="33435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9F79AB-EE82-BE11-421D-230AA134F70E}"/>
              </a:ext>
            </a:extLst>
          </p:cNvPr>
          <p:cNvSpPr txBox="1"/>
          <p:nvPr/>
        </p:nvSpPr>
        <p:spPr>
          <a:xfrm>
            <a:off x="6703231" y="5110477"/>
            <a:ext cx="470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31th July 2012, 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 [</a:t>
            </a:r>
            <a:r>
              <a:rPr lang="en-US" sz="14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14. Barriers and Obstacles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Project Development Timeline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7500"/>
                            </p:stCondLst>
                            <p:childTnLst>
                              <p:par>
                                <p:cTn id="2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900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9500"/>
                            </p:stCondLst>
                            <p:childTnLst>
                              <p:par>
                                <p:cTn id="2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0000"/>
                            </p:stCondLst>
                            <p:childTnLst>
                              <p:par>
                                <p:cTn id="2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1500"/>
                            </p:stCondLst>
                            <p:childTnLst>
                              <p:par>
                                <p:cTn id="2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3000"/>
                            </p:stCondLst>
                            <p:childTnLst>
                              <p:par>
                                <p:cTn id="2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3500"/>
                            </p:stCondLst>
                            <p:childTnLst>
                              <p:par>
                                <p:cTn id="2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4000"/>
                            </p:stCondLst>
                            <p:childTnLst>
                              <p:par>
                                <p:cTn id="2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4500"/>
                            </p:stCondLst>
                            <p:childTnLst>
                              <p:par>
                                <p:cTn id="2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5000"/>
                            </p:stCondLst>
                            <p:childTnLst>
                              <p:par>
                                <p:cTn id="2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5500"/>
                            </p:stCondLst>
                            <p:childTnLst>
                              <p:par>
                                <p:cTn id="3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6000"/>
                            </p:stCondLst>
                            <p:childTnLst>
                              <p:par>
                                <p:cTn id="3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27000"/>
                            </p:stCondLst>
                            <p:childTnLst>
                              <p:par>
                                <p:cTn id="3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Vision for 2030/2050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318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158434" y="3445151"/>
            <a:ext cx="5542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Vision for 2030/2050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04522"/>
            <a:ext cx="4845696" cy="4038921"/>
          </a:xfrm>
        </p:spPr>
        <p:txBody>
          <a:bodyPr>
            <a:normAutofit/>
          </a:bodyPr>
          <a:lstStyle/>
          <a:p>
            <a:pPr lvl="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2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23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23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3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1268962" y="5570225"/>
            <a:ext cx="3918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xx: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[https://sl.bing.net/hVlnu47HBZs]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Long Term Strategy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A98-6D8C-735B-F0A8-702E4BC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3F3D-02AF-D758-452F-686C4B1F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15. Conclusion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9A9C4-DF1D-2989-5BEF-7E4C9E13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DABA072-55E9-8464-723A-7427C71E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8E939-C1AB-DBBE-0A15-711D18B0D0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F3E8B-D91A-A03A-8EBB-2C04B8A8877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23E0FD1-FDAD-4C03-D9F9-AC39194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07CBB-F9F7-E8A2-C358-636AB71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22B081-445C-CAF2-AF75-DB26517F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B5C85-71B0-3B9E-6C9A-8D29A42C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8" y="1512194"/>
            <a:ext cx="8000502" cy="24205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Location of Wind farm Perspective:</a:t>
            </a:r>
            <a:endParaRPr lang="en-IN" sz="18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Advantage of Gujarat favourable policy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Manufacturing location of Suzlon company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53FB9-418F-581A-797B-801A6CDBA4D0}"/>
              </a:ext>
            </a:extLst>
          </p:cNvPr>
          <p:cNvSpPr txBox="1"/>
          <p:nvPr/>
        </p:nvSpPr>
        <p:spPr>
          <a:xfrm>
            <a:off x="229098" y="2665897"/>
            <a:ext cx="55519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Economic Perspective: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Reducing carbon emissions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 creation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DB37E-2546-2761-0B05-47DA1B308F3F}"/>
              </a:ext>
            </a:extLst>
          </p:cNvPr>
          <p:cNvSpPr txBox="1"/>
          <p:nvPr/>
        </p:nvSpPr>
        <p:spPr>
          <a:xfrm>
            <a:off x="319732" y="4124905"/>
            <a:ext cx="3379237" cy="151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 Perspective: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Achieves a positive NPV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</p:txBody>
      </p:sp>
    </p:spTree>
    <p:extLst>
      <p:ext uri="{BB962C8B-B14F-4D97-AF65-F5344CB8AC3E}">
        <p14:creationId xmlns:p14="http://schemas.microsoft.com/office/powerpoint/2010/main" val="183901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16. References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B3C5-235C-486C-5515-8A256876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638801" y="1790752"/>
            <a:ext cx="4581143" cy="414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600456" y="1237183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838200" y="1866676"/>
            <a:ext cx="4611624" cy="3651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529590" y="1221359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856488" y="1866676"/>
            <a:ext cx="6348984" cy="455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673608" y="1516506"/>
            <a:ext cx="6103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Application and Approval Process:</a:t>
            </a:r>
          </a:p>
          <a:p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673608" y="1996720"/>
            <a:ext cx="5718048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681990" y="1240579"/>
            <a:ext cx="6103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Responsibilities &amp; Compliance:</a:t>
            </a:r>
          </a:p>
          <a:p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838200" y="1958649"/>
            <a:ext cx="5791200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1543592"/>
                  </p:ext>
                </p:extLst>
              </p:nvPr>
            </p:nvGraphicFramePr>
            <p:xfrm>
              <a:off x="225946" y="1894750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1543592"/>
                  </p:ext>
                </p:extLst>
              </p:nvPr>
            </p:nvGraphicFramePr>
            <p:xfrm>
              <a:off x="225946" y="1894750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641066" y="5388531"/>
            <a:ext cx="419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Table xx: </a:t>
            </a:r>
            <a:r>
              <a:rPr lang="en-GB" dirty="0"/>
              <a:t>Land leasing own strategy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483638" y="5805716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38" y="5805716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036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225946" y="1308347"/>
            <a:ext cx="3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Land Leasing own strategy</a:t>
            </a:r>
            <a:endParaRPr lang="LID4096" sz="2400" dirty="0"/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6587412" y="5605957"/>
            <a:ext cx="446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Figure xx: </a:t>
            </a:r>
            <a:r>
              <a:rPr lang="en-GB" dirty="0"/>
              <a:t>Information of land owner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09-01-2025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673608" y="1308460"/>
            <a:ext cx="7153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Environmental Conflicts in Wind Energy Projects</a:t>
            </a:r>
          </a:p>
          <a:p>
            <a:endParaRPr lang="en-US" sz="24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5488</TotalTime>
  <Words>2037</Words>
  <Application>Microsoft Office PowerPoint</Application>
  <PresentationFormat>Widescreen</PresentationFormat>
  <Paragraphs>471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Courier New</vt:lpstr>
      <vt:lpstr>PublicoText</vt:lpstr>
      <vt:lpstr>Symbol</vt:lpstr>
      <vt:lpstr>Wingdings</vt:lpstr>
      <vt:lpstr>1_Custom Design</vt:lpstr>
      <vt:lpstr>Custom Design</vt:lpstr>
      <vt:lpstr>PowerPoint Presentation</vt:lpstr>
      <vt:lpstr>7. Strategies of Community Engagement</vt:lpstr>
      <vt:lpstr>7. Strategies of Community Engagement</vt:lpstr>
      <vt:lpstr>8. Land Leasing</vt:lpstr>
      <vt:lpstr>8. Land Leasing</vt:lpstr>
      <vt:lpstr>8. Land Leasing</vt:lpstr>
      <vt:lpstr>8. Land Leasing</vt:lpstr>
      <vt:lpstr>8. Land Leasing</vt:lpstr>
      <vt:lpstr>9. Addressing Conflicting Interests</vt:lpstr>
      <vt:lpstr>9. Addressing Conflicting Interests</vt:lpstr>
      <vt:lpstr>10. Logistics and Transformation</vt:lpstr>
      <vt:lpstr>10. Logistics and Transformation</vt:lpstr>
      <vt:lpstr>11. Profitability Analysis</vt:lpstr>
      <vt:lpstr>11. Profitability Analysis</vt:lpstr>
      <vt:lpstr>11. Profitability Analysis</vt:lpstr>
      <vt:lpstr>11. Profitability Analysis</vt:lpstr>
      <vt:lpstr>11. Profitability Analysis</vt:lpstr>
      <vt:lpstr>11. Profitability Analysis</vt:lpstr>
      <vt:lpstr>12. Results</vt:lpstr>
      <vt:lpstr>14. Barriers and Obstacles</vt:lpstr>
      <vt:lpstr>6. Project Development Timeline</vt:lpstr>
      <vt:lpstr>13. Vision for 2030/2050</vt:lpstr>
      <vt:lpstr>13. Vision for 2030/2050</vt:lpstr>
      <vt:lpstr>13. Long Term Strategy</vt:lpstr>
      <vt:lpstr>15. Conclusion</vt:lpstr>
      <vt:lpstr>16.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330</cp:revision>
  <dcterms:created xsi:type="dcterms:W3CDTF">2023-05-10T09:31:16Z</dcterms:created>
  <dcterms:modified xsi:type="dcterms:W3CDTF">2025-01-09T15:37:10Z</dcterms:modified>
</cp:coreProperties>
</file>